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7" d="100"/>
          <a:sy n="87" d="100"/>
        </p:scale>
        <p:origin x="-151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06.09.2019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Медицинская защита населения и спасателей в ЧС</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95536" y="1109373"/>
            <a:ext cx="856895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проведение аварийно-спасательных и других неотложных работ в районах ЧС и очагах поражения;</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обеспечения защиты от поражающих факторов ЧС продовольствия и воды;</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создания финансовых и материальных ресурсов на случай возникновения ЧС.</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95536" y="614609"/>
            <a:ext cx="849694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u-RU" sz="3200" b="1" dirty="0" smtClean="0">
                <a:latin typeface="Times New Roman" pitchFamily="18" charset="0"/>
                <a:ea typeface="Calibri" pitchFamily="34" charset="0"/>
                <a:cs typeface="Times New Roman" pitchFamily="18" charset="0"/>
              </a:rPr>
              <a:t>Д</a:t>
            </a:r>
            <a:r>
              <a:rPr kumimoji="0" lang="ru-RU" sz="32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ля повышения эффективности защиты людей </a:t>
            </a:r>
            <a:r>
              <a:rPr lang="ru-RU" sz="3200" b="1" dirty="0" smtClean="0">
                <a:latin typeface="Times New Roman" pitchFamily="18" charset="0"/>
                <a:ea typeface="Calibri" pitchFamily="34" charset="0"/>
                <a:cs typeface="Times New Roman" pitchFamily="18" charset="0"/>
              </a:rPr>
              <a:t>большое значение </a:t>
            </a:r>
            <a:r>
              <a:rPr kumimoji="0" lang="ru-RU" sz="32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имеют мероприятия:  </a:t>
            </a:r>
            <a:endParaRPr kumimoji="0" lang="ru-RU" sz="3200" b="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обучение населения и спасателей правилам защиты от опасностей, вызванным авариями, катастрофами, стихийными бедствиями, эпидемиями, эпизоотиями, в том числе способам оказания первой помощи и мерам профилактики инфекционных заболеваний;</a:t>
            </a:r>
            <a:endParaRPr kumimoji="0" lang="ru-RU" sz="32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23528" y="857928"/>
            <a:ext cx="85689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морально-психологическая подготовка населения и спасателей с целью формирования психологической устойчивости и готовности к активным действиям при ликвидации последствий ЧС, предупреждения паники, нередко усугубляющей последствия ЧС;</a:t>
            </a:r>
            <a:endParaRPr kumimoji="0" lang="ru-RU" sz="3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467544" y="537374"/>
            <a:ext cx="842493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использование защитных сооружений (убежищ, противорадиационных укрытий, приспосабливаемых помещений) как средств коллективной защиты населения, в том числе и для развертывания и обеспечения работы медицинских учреждений в условиях радиоактивного, химического загрязнения территории и др.;</a:t>
            </a:r>
            <a:endParaRPr kumimoji="0" lang="ru-RU" sz="3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95536" y="724363"/>
            <a:ext cx="835292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использование средств индивидуальной защиты органов дыхания, кожных покровов от загрязнения радиоактивными, химическими веществами, бактериальными средствами;</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соблюдение соответствующих режимов противорадиационной и противохимической защиты, правил поведения;</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23528" y="625332"/>
            <a:ext cx="867645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проведение санитарно-гигиенических и противоэпидемических мероприятий при проживании (пребывании) на территории, загрязненной радиоактивными, химическими веществами, или в очагах инфекционных заболеваний, представляющих опасность заражения населения и спасателей при ликвидации последствий ЧС;</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проведение мероприятий медицинской защиты, являющихся составной частью медико-санитарного обеспечения населения и личного состава, участвующего в ликвидации последствий ЧС.</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199889"/>
            <a:ext cx="856895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Оповещение населения о возникновении ЧС должно отвечать следующим основным требованиям:</a:t>
            </a:r>
            <a:endPar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algn="just"/>
            <a:r>
              <a:rPr lang="ru-RU" sz="3600" b="1" dirty="0" smtClean="0">
                <a:latin typeface="Times New Roman" pitchFamily="18" charset="0"/>
                <a:cs typeface="Times New Roman" pitchFamily="18" charset="0"/>
              </a:rPr>
              <a:t>- быть своевременным, чтобы дать населению время для подготовки к защите;</a:t>
            </a:r>
          </a:p>
          <a:p>
            <a:pPr algn="just"/>
            <a:r>
              <a:rPr lang="ru-RU" sz="3600" b="1" dirty="0" smtClean="0">
                <a:latin typeface="Times New Roman" pitchFamily="18" charset="0"/>
                <a:cs typeface="Times New Roman" pitchFamily="18" charset="0"/>
              </a:rPr>
              <a:t>- исключить возникновение паники, способствовать четкому и организованному проведению мероприятий;</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23528" y="1071047"/>
            <a:ext cx="864096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проводиться лишь в случае, когда характер опасности достоверно установлен;</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касаться только той части населения, которая может подвергнуться воздействию поражающих факторов в данной ЧС;</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осуществляться централизованно (вышестоящими органами исполнительной власти или комиссиями по ЧС всех уровней).</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23528" y="865477"/>
            <a:ext cx="864096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Защитные сооружения -  инженерные сооружения, специально предназначенные для коллективной защиты рабочих и служащих предприятий, а также населения от поражающих факторов ЧС.</a:t>
            </a:r>
            <a:endParaRPr kumimoji="0" lang="ru-RU" sz="40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51520" y="876351"/>
            <a:ext cx="871296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Убежища </a:t>
            </a:r>
            <a:r>
              <a:rPr kumimoji="0" lang="ru-RU" sz="32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инженерные сооружения, обеспечивающее защиту укрываемых в нем людей от воздействия всех поражающих факторов ЧС: светового излучения, проникающей радиации, ударной волны, отравляющих веществ (ОВ) и аварийно опасных химических веществ (АОХВ), бактериологических средств (БС), высокой температуры в зонах пожаров, обломков зданий.</a:t>
            </a:r>
            <a:endParaRPr kumimoji="0" lang="ru-RU" sz="32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512" y="764563"/>
            <a:ext cx="878497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Основные принципы и способы защиты населения в ЧС.</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Основные мероприятия медицинской защиты населения и спасателей в ЧС.</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Медицинские средства индивидуальной защиты.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Организация медицинского обеспечения контингента, привлекаемого для ведения спасательных, аварийных и восстановительных работ.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51520" y="1188932"/>
            <a:ext cx="864096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Противорадиационное укрытие (ПРУ) – защитное сооружение, обеспечивающее защиту укрываемых от светового излучения, воздействия ударной волны малой мощности (до 0,2 кг/см2) и значительно ослабляющее воздействие проникающей радиации.</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24744"/>
            <a:ext cx="45719" cy="646331"/>
          </a:xfrm>
          <a:prstGeom prst="rect">
            <a:avLst/>
          </a:prstGeom>
        </p:spPr>
        <p:txBody>
          <a:bodyPr wrap="square">
            <a:spAutoFit/>
          </a:bodyPr>
          <a:lstStyle/>
          <a:p>
            <a:pPr algn="just"/>
            <a:r>
              <a:rPr lang="en-US" sz="3600" b="1" dirty="0" smtClean="0">
                <a:latin typeface="Times New Roman" pitchFamily="18" charset="0"/>
                <a:cs typeface="Times New Roman" pitchFamily="18" charset="0"/>
              </a:rPr>
              <a:t> </a:t>
            </a:r>
            <a:endParaRPr lang="ru-RU" sz="3600" b="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052736"/>
            <a:ext cx="8424936" cy="5078313"/>
          </a:xfrm>
          <a:prstGeom prst="rect">
            <a:avLst/>
          </a:prstGeom>
        </p:spPr>
        <p:txBody>
          <a:bodyPr wrap="square">
            <a:spAutoFit/>
          </a:bodyPr>
          <a:lstStyle/>
          <a:p>
            <a:pPr algn="just"/>
            <a:r>
              <a:rPr lang="ru-RU" sz="3600" b="1" dirty="0" smtClean="0">
                <a:latin typeface="Times New Roman" pitchFamily="18" charset="0"/>
                <a:cs typeface="Times New Roman" pitchFamily="18" charset="0"/>
              </a:rPr>
              <a:t>Простейшие укрытия</a:t>
            </a:r>
            <a:r>
              <a:rPr lang="ru-RU" sz="3600" dirty="0" smtClean="0">
                <a:latin typeface="Times New Roman" pitchFamily="18" charset="0"/>
                <a:cs typeface="Times New Roman" pitchFamily="18" charset="0"/>
              </a:rPr>
              <a:t> – </a:t>
            </a:r>
            <a:r>
              <a:rPr lang="ru-RU" sz="3600" b="1" dirty="0" smtClean="0">
                <a:latin typeface="Times New Roman" pitchFamily="18" charset="0"/>
                <a:cs typeface="Times New Roman" pitchFamily="18" charset="0"/>
              </a:rPr>
              <a:t>защитные сооружения, обеспечивающие защиту укрываемых от летящих обломков, светового излучения, а также снижающие воздействия ионизирующего излучения и ударной волны. К ним относятся щели (открытые и перекрытые), траншеи, подземные переходы улиц и т.п. </a:t>
            </a:r>
            <a:endParaRPr lang="ru-RU" sz="3600" b="1"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551837"/>
            <a:ext cx="8568952" cy="584775"/>
          </a:xfrm>
          <a:prstGeom prst="rect">
            <a:avLst/>
          </a:prstGeom>
        </p:spPr>
        <p:txBody>
          <a:bodyPr wrap="square">
            <a:spAutoFit/>
          </a:bodyPr>
          <a:lstStyle/>
          <a:p>
            <a:pPr algn="just"/>
            <a:r>
              <a:rPr lang="en-US" sz="3200" b="1" dirty="0" smtClean="0">
                <a:latin typeface="Times New Roman" pitchFamily="18" charset="0"/>
                <a:cs typeface="Times New Roman" pitchFamily="18" charset="0"/>
              </a:rPr>
              <a:t> </a:t>
            </a:r>
            <a:endParaRPr lang="ru-RU" sz="3200" b="1"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772817"/>
            <a:ext cx="8568952" cy="3170099"/>
          </a:xfrm>
          <a:prstGeom prst="rect">
            <a:avLst/>
          </a:prstGeom>
        </p:spPr>
        <p:txBody>
          <a:bodyPr wrap="square">
            <a:spAutoFit/>
          </a:bodyPr>
          <a:lstStyle/>
          <a:p>
            <a:pPr algn="just"/>
            <a:r>
              <a:rPr lang="ru-RU" sz="4000" b="1" dirty="0" smtClean="0">
                <a:latin typeface="Times New Roman" pitchFamily="18" charset="0"/>
                <a:cs typeface="Times New Roman" pitchFamily="18" charset="0"/>
              </a:rPr>
              <a:t>Для </a:t>
            </a:r>
            <a:r>
              <a:rPr lang="ru-RU" sz="4000" b="1" dirty="0" err="1" smtClean="0">
                <a:latin typeface="Times New Roman" pitchFamily="18" charset="0"/>
                <a:cs typeface="Times New Roman" pitchFamily="18" charset="0"/>
              </a:rPr>
              <a:t>медико</a:t>
            </a:r>
            <a:r>
              <a:rPr lang="ru-RU" sz="4000" b="1" dirty="0" smtClean="0">
                <a:latin typeface="Times New Roman" pitchFamily="18" charset="0"/>
                <a:cs typeface="Times New Roman" pitchFamily="18" charset="0"/>
              </a:rPr>
              <a:t> - санитарного обеспечения в защитных сооружениях вместимостью до 150 человек работают 2 санитарных дружинницы</a:t>
            </a:r>
            <a:endParaRPr lang="ru-RU" sz="4000" b="1"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412776"/>
            <a:ext cx="8496944" cy="3785652"/>
          </a:xfrm>
          <a:prstGeom prst="rect">
            <a:avLst/>
          </a:prstGeom>
        </p:spPr>
        <p:txBody>
          <a:bodyPr wrap="square">
            <a:spAutoFit/>
          </a:bodyPr>
          <a:lstStyle/>
          <a:p>
            <a:pPr algn="just"/>
            <a:r>
              <a:rPr lang="ru-RU" sz="4000" b="1" dirty="0" smtClean="0">
                <a:latin typeface="Times New Roman" pitchFamily="18" charset="0"/>
                <a:cs typeface="Times New Roman" pitchFamily="18" charset="0"/>
              </a:rPr>
              <a:t>В сооружениях вместимостью до 600 человек предусмотрен санитарный пост (4 санитарных дружинницы или 1 медицинская сестра и 3 санитарных дружинницы)</a:t>
            </a:r>
            <a:endParaRPr lang="ru-RU" sz="4000" b="1"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628800"/>
            <a:ext cx="8568952" cy="3170099"/>
          </a:xfrm>
          <a:prstGeom prst="rect">
            <a:avLst/>
          </a:prstGeom>
        </p:spPr>
        <p:txBody>
          <a:bodyPr wrap="square">
            <a:spAutoFit/>
          </a:bodyPr>
          <a:lstStyle/>
          <a:p>
            <a:pPr algn="just"/>
            <a:r>
              <a:rPr lang="ru-RU" sz="4000" b="1" dirty="0" smtClean="0">
                <a:latin typeface="Times New Roman" pitchFamily="18" charset="0"/>
                <a:cs typeface="Times New Roman" pitchFamily="18" charset="0"/>
              </a:rPr>
              <a:t>При вместимости более 600 человек – врачебный медицинский пункт </a:t>
            </a:r>
          </a:p>
          <a:p>
            <a:pPr algn="just"/>
            <a:r>
              <a:rPr lang="ru-RU" sz="4000" b="1" dirty="0" smtClean="0">
                <a:latin typeface="Times New Roman" pitchFamily="18" charset="0"/>
                <a:cs typeface="Times New Roman" pitchFamily="18" charset="0"/>
              </a:rPr>
              <a:t>(1 врач и 4 санитарных дружинницы в смену при 2-х сменной работе)</a:t>
            </a:r>
            <a:endParaRPr lang="ru-RU" sz="4000" b="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51520" y="1436315"/>
            <a:ext cx="8712968"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санитарного поста необходима площадь не менее 2 м2.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врачебного медицинского пункта – 9 м2.</a:t>
            </a:r>
            <a:endParaRPr kumimoji="0" lang="ru-RU"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827585" y="2570226"/>
          <a:ext cx="7920880" cy="3505200"/>
        </p:xfrm>
        <a:graphic>
          <a:graphicData uri="http://schemas.openxmlformats.org/drawingml/2006/table">
            <a:tbl>
              <a:tblPr/>
              <a:tblGrid>
                <a:gridCol w="3450067"/>
                <a:gridCol w="2043656"/>
                <a:gridCol w="2427157"/>
              </a:tblGrid>
              <a:tr h="489988">
                <a:tc>
                  <a:txBody>
                    <a:bodyPr/>
                    <a:lstStyle/>
                    <a:p>
                      <a:pPr algn="ctr">
                        <a:lnSpc>
                          <a:spcPct val="115000"/>
                        </a:lnSpc>
                        <a:spcAft>
                          <a:spcPts val="0"/>
                        </a:spcAft>
                      </a:pPr>
                      <a:r>
                        <a:rPr lang="ru-RU" sz="2000" b="1" dirty="0">
                          <a:latin typeface="Times New Roman"/>
                          <a:ea typeface="Calibri"/>
                          <a:cs typeface="Times New Roman"/>
                        </a:rPr>
                        <a:t>Показатель</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Убежище общего назначения</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Убежище для лечебных стационаров</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dirty="0">
                          <a:latin typeface="Times New Roman"/>
                          <a:ea typeface="Calibri"/>
                          <a:cs typeface="Times New Roman"/>
                        </a:rPr>
                        <a:t>Нормы воздуха на </a:t>
                      </a:r>
                      <a:endParaRPr lang="ru-RU" sz="2000" b="1" dirty="0" smtClean="0">
                        <a:latin typeface="Times New Roman"/>
                        <a:ea typeface="Calibri"/>
                        <a:cs typeface="Times New Roman"/>
                      </a:endParaRPr>
                    </a:p>
                    <a:p>
                      <a:pPr algn="just">
                        <a:lnSpc>
                          <a:spcPct val="115000"/>
                        </a:lnSpc>
                        <a:spcAft>
                          <a:spcPts val="0"/>
                        </a:spcAft>
                      </a:pPr>
                      <a:r>
                        <a:rPr lang="ru-RU" sz="2000" b="1" dirty="0" smtClean="0">
                          <a:latin typeface="Times New Roman"/>
                          <a:ea typeface="Calibri"/>
                          <a:cs typeface="Times New Roman"/>
                        </a:rPr>
                        <a:t>1 </a:t>
                      </a:r>
                      <a:r>
                        <a:rPr lang="ru-RU" sz="2000" b="1" dirty="0">
                          <a:latin typeface="Times New Roman"/>
                          <a:ea typeface="Calibri"/>
                          <a:cs typeface="Times New Roman"/>
                        </a:rPr>
                        <a:t>человека, м3</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7 - 20</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10 - 30</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dirty="0">
                          <a:latin typeface="Times New Roman"/>
                          <a:ea typeface="Calibri"/>
                          <a:cs typeface="Times New Roman"/>
                        </a:rPr>
                        <a:t>Содержание О2,  %</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16 – 18</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17 - 20</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a:latin typeface="Times New Roman"/>
                          <a:ea typeface="Calibri"/>
                          <a:cs typeface="Times New Roman"/>
                        </a:rPr>
                        <a:t>Содержание СО2, %</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0,07 – 0,1</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0,07</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a:latin typeface="Times New Roman"/>
                          <a:ea typeface="Calibri"/>
                          <a:cs typeface="Times New Roman"/>
                        </a:rPr>
                        <a:t>- при работе ФВУ</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0,05 – 1</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0,4 – 0,5</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a:latin typeface="Times New Roman"/>
                          <a:ea typeface="Calibri"/>
                          <a:cs typeface="Times New Roman"/>
                        </a:rPr>
                        <a:t>- в условиях полной изоляции</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2 - 3</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1 - 2</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61" name="Rectangle 1"/>
          <p:cNvSpPr>
            <a:spLocks noChangeArrowheads="1"/>
          </p:cNvSpPr>
          <p:nvPr/>
        </p:nvSpPr>
        <p:spPr bwMode="auto">
          <a:xfrm>
            <a:off x="179512" y="1438638"/>
            <a:ext cx="878497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32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Таблица 1. Гигиенические нормы для убежищ</a:t>
            </a:r>
            <a:endParaRPr kumimoji="0" lang="ru-RU" sz="320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6" y="2079498"/>
          <a:ext cx="8496945" cy="3855720"/>
        </p:xfrm>
        <a:graphic>
          <a:graphicData uri="http://schemas.openxmlformats.org/drawingml/2006/table">
            <a:tbl>
              <a:tblPr/>
              <a:tblGrid>
                <a:gridCol w="2831799"/>
                <a:gridCol w="2832573"/>
                <a:gridCol w="2832573"/>
              </a:tblGrid>
              <a:tr h="489988">
                <a:tc>
                  <a:txBody>
                    <a:bodyPr/>
                    <a:lstStyle/>
                    <a:p>
                      <a:pPr algn="ctr">
                        <a:lnSpc>
                          <a:spcPct val="115000"/>
                        </a:lnSpc>
                        <a:spcAft>
                          <a:spcPts val="0"/>
                        </a:spcAft>
                      </a:pPr>
                      <a:r>
                        <a:rPr lang="ru-RU" sz="2000" b="1" dirty="0">
                          <a:latin typeface="Times New Roman"/>
                          <a:ea typeface="Calibri"/>
                          <a:cs typeface="Times New Roman"/>
                        </a:rPr>
                        <a:t>Показатель</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Убежище общего назначения</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Убежище для лечебных стационаров</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dirty="0">
                          <a:latin typeface="Times New Roman"/>
                          <a:ea typeface="Calibri"/>
                          <a:cs typeface="Times New Roman"/>
                        </a:rPr>
                        <a:t>Температура воздуха</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16 – 30</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18 - 23</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94">
                <a:tc>
                  <a:txBody>
                    <a:bodyPr/>
                    <a:lstStyle/>
                    <a:p>
                      <a:pPr algn="just">
                        <a:lnSpc>
                          <a:spcPct val="115000"/>
                        </a:lnSpc>
                        <a:spcAft>
                          <a:spcPts val="0"/>
                        </a:spcAft>
                      </a:pPr>
                      <a:r>
                        <a:rPr lang="ru-RU" sz="2000" b="1" dirty="0">
                          <a:latin typeface="Times New Roman"/>
                          <a:ea typeface="Calibri"/>
                          <a:cs typeface="Times New Roman"/>
                        </a:rPr>
                        <a:t>Влажность воздуха, %</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80</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60</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4982">
                <a:tc>
                  <a:txBody>
                    <a:bodyPr/>
                    <a:lstStyle/>
                    <a:p>
                      <a:pPr algn="just">
                        <a:lnSpc>
                          <a:spcPct val="115000"/>
                        </a:lnSpc>
                        <a:spcAft>
                          <a:spcPts val="0"/>
                        </a:spcAft>
                      </a:pPr>
                      <a:r>
                        <a:rPr lang="ru-RU" sz="2000" b="1">
                          <a:latin typeface="Times New Roman"/>
                          <a:ea typeface="Calibri"/>
                          <a:cs typeface="Times New Roman"/>
                        </a:rPr>
                        <a:t>Площадь пола:</a:t>
                      </a:r>
                      <a:endParaRPr lang="ru-RU" sz="2000" b="1">
                        <a:latin typeface="Calibri"/>
                        <a:ea typeface="Calibri"/>
                        <a:cs typeface="Times New Roman"/>
                      </a:endParaRPr>
                    </a:p>
                    <a:p>
                      <a:pPr algn="just">
                        <a:lnSpc>
                          <a:spcPct val="115000"/>
                        </a:lnSpc>
                        <a:spcAft>
                          <a:spcPts val="0"/>
                        </a:spcAft>
                      </a:pPr>
                      <a:r>
                        <a:rPr lang="ru-RU" sz="2000" b="1">
                          <a:latin typeface="Times New Roman"/>
                          <a:ea typeface="Calibri"/>
                          <a:cs typeface="Times New Roman"/>
                        </a:rPr>
                        <a:t>- сидя, м3</a:t>
                      </a:r>
                      <a:endParaRPr lang="ru-RU" sz="2000" b="1">
                        <a:latin typeface="Calibri"/>
                        <a:ea typeface="Calibri"/>
                        <a:cs typeface="Times New Roman"/>
                      </a:endParaRPr>
                    </a:p>
                    <a:p>
                      <a:pPr algn="just">
                        <a:lnSpc>
                          <a:spcPct val="115000"/>
                        </a:lnSpc>
                        <a:spcAft>
                          <a:spcPts val="0"/>
                        </a:spcAft>
                      </a:pPr>
                      <a:r>
                        <a:rPr lang="ru-RU" sz="2000" b="1">
                          <a:latin typeface="Times New Roman"/>
                          <a:ea typeface="Calibri"/>
                          <a:cs typeface="Times New Roman"/>
                        </a:rPr>
                        <a:t>- лежа (носилки), м х м</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                                       0,5</a:t>
                      </a:r>
                      <a:endParaRPr lang="ru-RU" sz="2000" b="1" dirty="0">
                        <a:latin typeface="Calibri"/>
                        <a:ea typeface="Calibri"/>
                        <a:cs typeface="Times New Roman"/>
                      </a:endParaRPr>
                    </a:p>
                    <a:p>
                      <a:pPr algn="ctr">
                        <a:lnSpc>
                          <a:spcPct val="115000"/>
                        </a:lnSpc>
                        <a:spcAft>
                          <a:spcPts val="0"/>
                        </a:spcAft>
                      </a:pPr>
                      <a:r>
                        <a:rPr lang="ru-RU" sz="2000" b="1" dirty="0">
                          <a:latin typeface="Times New Roman"/>
                          <a:ea typeface="Calibri"/>
                          <a:cs typeface="Times New Roman"/>
                        </a:rPr>
                        <a:t>0,65 </a:t>
                      </a:r>
                      <a:r>
                        <a:rPr lang="ru-RU" sz="2000" b="1" dirty="0" err="1">
                          <a:latin typeface="Times New Roman"/>
                          <a:ea typeface="Calibri"/>
                          <a:cs typeface="Times New Roman"/>
                        </a:rPr>
                        <a:t>х</a:t>
                      </a:r>
                      <a:r>
                        <a:rPr lang="ru-RU" sz="2000" b="1" dirty="0">
                          <a:latin typeface="Times New Roman"/>
                          <a:ea typeface="Calibri"/>
                          <a:cs typeface="Times New Roman"/>
                        </a:rPr>
                        <a:t> 1,8</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ru-RU" sz="2000" b="1" dirty="0">
                        <a:latin typeface="Calibri"/>
                        <a:ea typeface="Calibri"/>
                        <a:cs typeface="Times New Roman"/>
                      </a:endParaRPr>
                    </a:p>
                    <a:p>
                      <a:pPr algn="ctr">
                        <a:lnSpc>
                          <a:spcPct val="115000"/>
                        </a:lnSpc>
                        <a:spcAft>
                          <a:spcPts val="0"/>
                        </a:spcAft>
                      </a:pPr>
                      <a:r>
                        <a:rPr lang="ru-RU" sz="2000" b="1" dirty="0">
                          <a:latin typeface="Times New Roman"/>
                          <a:ea typeface="Calibri"/>
                          <a:cs typeface="Times New Roman"/>
                        </a:rPr>
                        <a:t>0,5 – 0,75</a:t>
                      </a:r>
                      <a:endParaRPr lang="ru-RU" sz="2000" b="1" dirty="0">
                        <a:latin typeface="Calibri"/>
                        <a:ea typeface="Calibri"/>
                        <a:cs typeface="Times New Roman"/>
                      </a:endParaRPr>
                    </a:p>
                    <a:p>
                      <a:pPr algn="ctr">
                        <a:lnSpc>
                          <a:spcPct val="115000"/>
                        </a:lnSpc>
                        <a:spcAft>
                          <a:spcPts val="0"/>
                        </a:spcAft>
                      </a:pPr>
                      <a:r>
                        <a:rPr lang="ru-RU" sz="2000" b="1" dirty="0">
                          <a:latin typeface="Times New Roman"/>
                          <a:ea typeface="Calibri"/>
                          <a:cs typeface="Times New Roman"/>
                        </a:rPr>
                        <a:t>1,9 </a:t>
                      </a:r>
                      <a:r>
                        <a:rPr lang="ru-RU" sz="2000" b="1" dirty="0" err="1">
                          <a:latin typeface="Times New Roman"/>
                          <a:ea typeface="Calibri"/>
                          <a:cs typeface="Times New Roman"/>
                        </a:rPr>
                        <a:t>х</a:t>
                      </a:r>
                      <a:r>
                        <a:rPr lang="ru-RU" sz="2000" b="1" dirty="0">
                          <a:latin typeface="Times New Roman"/>
                          <a:ea typeface="Calibri"/>
                          <a:cs typeface="Times New Roman"/>
                        </a:rPr>
                        <a:t> 2,2</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976">
                <a:tc>
                  <a:txBody>
                    <a:bodyPr/>
                    <a:lstStyle/>
                    <a:p>
                      <a:pPr algn="just">
                        <a:lnSpc>
                          <a:spcPct val="115000"/>
                        </a:lnSpc>
                        <a:spcAft>
                          <a:spcPts val="0"/>
                        </a:spcAft>
                      </a:pPr>
                      <a:r>
                        <a:rPr lang="ru-RU" sz="2000" b="1">
                          <a:latin typeface="Times New Roman"/>
                          <a:ea typeface="Calibri"/>
                          <a:cs typeface="Times New Roman"/>
                        </a:rPr>
                        <a:t>Запас воды на 1 человека в сутки, л/сут</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5</a:t>
                      </a:r>
                      <a:endParaRPr lang="ru-RU" sz="2000" b="1">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20 л – на 1 больного;</a:t>
                      </a:r>
                      <a:endParaRPr lang="ru-RU" sz="2000" b="1" dirty="0">
                        <a:latin typeface="Calibri"/>
                        <a:ea typeface="Calibri"/>
                        <a:cs typeface="Times New Roman"/>
                      </a:endParaRPr>
                    </a:p>
                    <a:p>
                      <a:pPr algn="ctr">
                        <a:lnSpc>
                          <a:spcPct val="115000"/>
                        </a:lnSpc>
                        <a:spcAft>
                          <a:spcPts val="0"/>
                        </a:spcAft>
                      </a:pPr>
                      <a:r>
                        <a:rPr lang="ru-RU" sz="2000" b="1" dirty="0">
                          <a:latin typeface="Times New Roman"/>
                          <a:ea typeface="Calibri"/>
                          <a:cs typeface="Times New Roman"/>
                        </a:rPr>
                        <a:t>3 л – на 1 человека обслуживающего персонала</a:t>
                      </a:r>
                      <a:endParaRPr lang="ru-RU" sz="2000" b="1" dirty="0">
                        <a:latin typeface="Calibri"/>
                        <a:ea typeface="Calibri"/>
                        <a:cs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251520" y="799133"/>
            <a:ext cx="871296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Таблица 2. Гигиенические нормы для убежищ</a:t>
            </a:r>
            <a:endParaRPr kumimoji="0" lang="ru-RU"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51520" y="887675"/>
            <a:ext cx="856895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Защита населения в ЧС </a:t>
            </a:r>
            <a:r>
              <a:rPr kumimoji="0" lang="ru-RU"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важнейшая задача Единой государственной системы предупреждения и ликвидации чрезвычайных ситуаций (РСЧС), исполнительных органов государственной власти, а также местного самоуправления всех уровней, руководителей предприятий, учреждений и организаций.</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23528" y="485243"/>
            <a:ext cx="8568952"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редства</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защиты органов дыхания: противогазы, респираторы, простейшие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противопыльная</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тканевая маска, ватно-марлевая повязка).</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Противогазы: изолирующие и фильтрующие.</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Фильтрующие противогазы: гражданские (для взрослых, для детей), детские; общевойсковые.</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Респираторы: Р – 2, детский Р – 2 «Лепесток» др.</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251520" y="1182385"/>
            <a:ext cx="871296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4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редства</a:t>
            </a:r>
            <a:r>
              <a:rPr kumimoji="0" lang="ru-RU"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защиты кожи: табельные (защитная одежда), подручные (повседневная одежда, приспособления для защиты). </a:t>
            </a:r>
            <a:endParaRPr kumimoji="0" lang="ru-RU" sz="4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Табельные (защитная одежда): изолирующие, фильтрующие.</a:t>
            </a:r>
            <a:endParaRPr kumimoji="0" lang="ru-RU"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51520" y="1522390"/>
            <a:ext cx="871296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Эвакуация населения </a:t>
            </a:r>
            <a:r>
              <a:rPr kumimoji="0" lang="ru-RU"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комплекс мероприятий по организованному вывозу (выводу) населения из зон прогнозируемых или возникших Ч</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 его временному размещению в безопасных районах, заранее подготовленных для первоочередного жизнеобеспечения эвакуируемых. В зависимости от времени и сроков проведения эвакуация может быть упреждающей (заблаговременной) или экстренной (безотлагательной).</a:t>
            </a:r>
            <a:endParaRPr kumimoji="0" lang="ru-RU"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23528" y="868380"/>
            <a:ext cx="856895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Упреждающую эвакуацию проводят при получении достоверных данных о высокой вероятности возникновения </a:t>
            </a:r>
            <a:r>
              <a:rPr kumimoji="0" lang="ru-RU"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запроектной</a:t>
            </a: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аварии на потенциально опасных объектах или стихийного бедствия. Основанием для принятия данной меры защиты населения является краткосрочный прогноз возникновения аварии или бедствия на период от нескольких десятков минут до нескольких суток, который может быть уточнен в течение этого срока.</a:t>
            </a:r>
            <a:endParaRPr kumimoji="0" lang="ru-RU"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251520" y="1786483"/>
            <a:ext cx="87129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Экстренную эвакуацию населения осуществляют в случае возникновения ЧС при малом времени упреждения или в условиях воздействия на людей поражающих факторов ЧС.</a:t>
            </a:r>
            <a:endParaRPr kumimoji="0" lang="ru-RU" sz="3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323528" y="278378"/>
            <a:ext cx="864096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Локальную эвакуацию проводят в тех случаях, когда зона возможного воздействия поражающих факторов ЧС ограничена пределами отдельных городских микрорайонов или сельских населенных пунктов. При этом численность эвакуируемого населения не превышает нескольких тысяч человек. Эвакуируемых в данном случае размещают, как правило, в непострадавших районах города или ближайших населенных пунктах.</a:t>
            </a:r>
            <a:endParaRPr kumimoji="0" lang="ru-RU" sz="32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67544" y="1177450"/>
            <a:ext cx="842493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Местную эвакуацию проводят, когда в зону ЧС попадают средние города, отдельные районы крупных городов, </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ru-RU"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ельские</a:t>
            </a: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районы с численностью населения от нескольких тысяч до десятков тысяч человек. Эвакуируют население обычно на ближайшие безопасные территории региона.</a:t>
            </a:r>
            <a:endParaRPr kumimoji="0" lang="ru-RU" sz="3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467544" y="856390"/>
            <a:ext cx="842493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Региональную эвакуацию проводят при условии распространения поражающих факторов на площади, охватывающие территории одного или нескольких регионов с высокой плотностью населения, включающие крупные города. При этом население из зоны ЧС может быть эвакуировано на значительные расстояния от мест постоянного проживания.</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323528" y="1281977"/>
            <a:ext cx="864096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Медицинская защита – комплекс мероприятий, проводимых службой медицины катастроф и медицинской службой ГО для предупреждения или максимального ослабления воздействия на население и спасателей поражающих факторов. Медицинская защита – составная часть медико-санитарного обеспечения.</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467544" y="314962"/>
            <a:ext cx="820891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Мероприятия по медицинской защите включают следующие действия:</a:t>
            </a:r>
            <a:endParaRPr kumimoji="0" lang="ru-RU" sz="28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содействие в обеспечении индивидуальными средствами профилактики поражений (антидотами, радиопротекторами, средствами специальной обработки и т.п.), медицинскими препаратами для оказания первой помощи, а также участие в обучении правилам и приемам пользования ими;</a:t>
            </a:r>
            <a:endParaRPr kumimoji="0" lang="ru-RU" sz="28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проведение санитарно-гигиенических и противоэпидемических мероприятий по предупреждению или снижению отрицательного воздействия поражающих факторов ЧС;</a:t>
            </a:r>
            <a:endParaRPr kumimoji="0" lang="ru-RU"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51520" y="850377"/>
            <a:ext cx="86409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Граждане РФ имеют следующие права:</a:t>
            </a:r>
            <a:endParaRPr kumimoji="0" lang="ru-RU" sz="36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защиту жизни, здоровья, личного имущества;</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использование имеющихся средств коллективной и индивидуальной защиты;</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информацию о возможном риске и мерах необходимой безопасности а ЧС.</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323528" y="675135"/>
            <a:ext cx="856895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разработка (на основе оценки обстановки, сложившейся в ЧС) и выполнение комплекса мероприятий по медицинской защите населения и спасателей;</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участие в психологической подготовке населения и спасателей;</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организация и соблюдение санитарного режима на этапах медицинской эвакуации, контроль радиоактивного и химического загрязнения пораженных (больных) и спасателей, а также выполнение других защитных мероприятий в формированиях и учреждениях ВСМК и ГО.</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323528" y="900667"/>
            <a:ext cx="842493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Значение медико-санитарного обеспечения при проведении эвакуационных мероприятий определяется следующими  факторами:</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необычные для повседневной жизнедеятельности населения условия могут привести к увеличению заболеваемости;</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резко ухудшаются санитарно-гигиенические условия жизни и быта населения;</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нарушается действующая система медико-санитарного обеспечения.</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593437"/>
            <a:ext cx="889248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Задачи медицинского пункта:</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оказание неотложной медицинской помощи заболевшим;</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направление в лечебные учреждения лиц, нуждающихся в госпитализации;</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выявление и кратковременная  изоляция инфекционных больных;</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проведение санитарно-гигиенических и противоэпидемических мероприятий.</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179512" y="450582"/>
            <a:ext cx="878497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ru-RU" sz="2800" b="1" dirty="0" smtClean="0">
                <a:latin typeface="Times New Roman" pitchFamily="18" charset="0"/>
                <a:ea typeface="Calibri" pitchFamily="34" charset="0"/>
                <a:cs typeface="Times New Roman" pitchFamily="18" charset="0"/>
              </a:rPr>
              <a:t>М</a:t>
            </a: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едицинскими средствами защиты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лекарственные средства и медицинское имущество, предназначенное для выполнения мероприятий по защите населения и спасателей от действий неблагоприятных факторов ЧС.</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Медицинские средства индивидуальной защиты предназначены для профилактики и оказания медицинской помощи населению и спасателям, пострадавшим от поражающих факторов ЧС радиационного, химического или биологического характера.</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23528" y="1437476"/>
            <a:ext cx="856895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 медицинским средствам индивидуальной защиты относят следующие:</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радиопротекторы;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антидоты;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противобактериальные средства;</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средства специальной обработки.</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251520" y="677324"/>
            <a:ext cx="87129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Медицинские средства противорадиационной защиты подразделяются на 3 группы: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Средства профилактики радиационных поражений при внешнем облучении.;</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Средства предупреждения или ослабления первичной общей реакции организма на облучение</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Средства профилактики радиационных поражений при инкорпорации радионуклидов.</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51520" y="720880"/>
            <a:ext cx="871296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Антидоты (противоядия) </a:t>
            </a:r>
            <a:r>
              <a:rPr kumimoji="0" lang="ru-RU" sz="36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медицинские средства противохимической защиты, способные обезвреживать яд в организме путем физического или химического взаимодействия с ним  или обеспечивающие антагонизм с ядом при действии на ферменты и рецепторы.</a:t>
            </a:r>
            <a:endParaRPr kumimoji="0" lang="ru-RU" sz="36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179512" y="860250"/>
            <a:ext cx="871296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Противобактериальные средства подразделяют на средства экстренной неспецифической и специфической профилактики.</a:t>
            </a:r>
            <a:endParaRPr kumimoji="0" lang="ru-RU" sz="28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 средствам неспецифической профилактики относят антибиотики широкого спектра действия, а также интерфероны.</a:t>
            </a:r>
            <a:endParaRPr kumimoji="0" lang="ru-RU" sz="28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 средствам специфической профилактики относят антибиотики узкого спектра действия, сыворотки, вакцины, анатоксины, бактериофаги.</a:t>
            </a:r>
            <a:endParaRPr kumimoji="0" lang="ru-RU"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680810"/>
            <a:ext cx="87129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 табельным МСИЗ относят следующее:</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Аптечка индивидуальная (АИ – 1, АИ – 2, АИМ – 3);</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Индивидуальный противохимический пакет (ИПП – 8, ИПП – 10, ИПП – 11);</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Пакет перевязочный индивидуальный (ППИ);</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Антидоты само – и взаимопомощи для ФОВ в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шприц-тюбиках</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будаксим</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251520" y="907869"/>
            <a:ext cx="871296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Аптечка индивидуальная АИ – 2 предназначена для предупреждения или снижения действия различных поражающих факторов, а также для профилактики развития шока при травматических повреждениях.</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95536" y="1542425"/>
            <a:ext cx="849694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Защита населения в ЧС – комплекс мероприятий, направленных на предотвращение или предельное снижение потерь населения и угрозы его жизни и здоровью от поражающих факторов ЧС.</a:t>
            </a:r>
            <a:endParaRPr kumimoji="0" lang="ru-RU"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323528" y="997879"/>
            <a:ext cx="864096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№1 аптечки находится  шприц-тюбик с 2% раствором </a:t>
            </a:r>
            <a:r>
              <a:rPr kumimoji="0" lang="ru-RU"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промедола</a:t>
            </a: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 мл. Его применяют для профилактики шока при сильных болях, вызванных переломами, обширными ранами, размозжением тканей и ожогах.</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323528" y="778369"/>
            <a:ext cx="864096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№2 размещен круглый пенал красного цвета с профилактическим антидотом для ФОВ. Это может быть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тарен</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либо другой более современный препарат. По команде принимают 1 таблетку. При появлении признаков отравления показан самостоятельный прием еще 1 таблетки. Повторно препарат можно принять не ранее чем через 5 – 6 часов.</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251520" y="1098922"/>
            <a:ext cx="871296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№3 находится длинный круглый пенал без окраски с противобактериальным средством. Принимают при возникновении ЖКТ расстройств после облучения, при ранениях и ожогах с целью предупреждения инфицирования.</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395536" y="1198803"/>
            <a:ext cx="856895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№4 размещено 2 восьмигранных пенала розового цвета, содержащих радиозащитное средство №1 –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цистамин</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6 таблеток в каждом). За 30 – 60 мин до входа на загрязненную РВ территорию следует принять 6 таблеток. При необходимости повторный прием допустим через 4 – 5 ч.</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395536" y="447946"/>
            <a:ext cx="856895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№5 расположено два четырехгранных пенала без окраски с противобактериальным средством №1 (по 5 таблеток в каждом). В качестве средства экстренной неспецифической профилактики инфекционных заболеваний используется </a:t>
            </a:r>
            <a:r>
              <a:rPr kumimoji="0" lang="ru-RU" sz="28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доксициклин</a:t>
            </a: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Препарат принимают при угрозе бактериального заражения, а также при обширных ранах и ожогах с целью профилактики гнойных осложнений. Первый прием – 5 таблеток, повторно (через 6 часов) еще 5 таблеток. Могут быть использованы также любые современные антибиотики.</a:t>
            </a:r>
            <a:endParaRPr kumimoji="0" lang="ru-RU"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323528" y="826568"/>
            <a:ext cx="864096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№6 находится четырехгранный пенал белого цвета, содержащий радиозащитное средство №2 – калия йодид (10 таблеток по 0,25 г.). взрослые и дети от 2 лет и старше принимают препарат по 0,125 г. то есть по ½ таблетки 1 раз в день в течение 7 дней с момента выпадения радиоактивных осадков.</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179512" y="532148"/>
            <a:ext cx="885698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гнезде №7 расположен круглый пенал голубого цвета в котором находится противорвотное средство –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этаперазин</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Препарат принимают по 1 таблетке сразу после облучения, а также при появлении тошноты, рвоты как после облучения, так и после контузии, при сотрясении головного мозга. При продолжающейся тошноте </a:t>
            </a:r>
            <a:r>
              <a:rPr kumimoji="0" lang="ru-RU"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этаперазин</a:t>
            </a: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следует принимать по 1 таблетке через 3 – 4 часа.</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323528" y="623901"/>
            <a:ext cx="85689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Индивидуальный противохимический пакет (ИПП - 8, ИПП – 10, ИПП – 11) предназначен для частичной специальной обработки с целью обезвреживания фосфорорганических АОХВ  и ОВ, а также ядов </a:t>
            </a:r>
            <a:r>
              <a:rPr kumimoji="0" lang="ru-RU"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кожно</a:t>
            </a: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нарывного действия на открытых участках кожи, одежде и СИЗ.</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51520" y="796212"/>
            <a:ext cx="864096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Защита населения от поражающих факторов в ЧС достигается следующими способами:</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укрытием населения в защитных сооружениях:</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рассредоточением или эвакуацией населения из зон районов возможных катаклизмов;</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применением всеми группами населения средств индивидуальной защиты, в том числе медицинской защиты.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95536" y="875929"/>
            <a:ext cx="849694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Защита достигается проведением до и после возникновения ЧС следующих мероприятий:</a:t>
            </a:r>
            <a:endParaRPr kumimoji="0" lang="ru-RU" sz="3600" b="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прогнозирования возможных ЧС и последствий их возникновения для населения;</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непрерывного наблюдения и контроля состояния окружающей среды;</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51520" y="1006588"/>
            <a:ext cx="871296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оповещения (предупреждения) населения об угрозе возникновения и факте ЧС;</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эвакуации людей из опасных зон и районов;</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инженерной, медицинской, радиационной и химической защиты;</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применение специальных режимов защиты населения на загрязненной (зараженной) территории;</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23528" y="788822"/>
            <a:ext cx="849694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оперативного и достоверного информирования населения о состоянии его защиты от ЧС, принятых мерах по обеспечению безопасности, прогнозируемых и возникших ЧС, порядке действий;</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подготовки к действиям в ЧС населения, руководителей всех уровней, персонала предприятий, организаций и учреждений, а также органов управления и сил РСЧС;</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2320</Words>
  <Application>Microsoft Office PowerPoint</Application>
  <PresentationFormat>Экран (4:3)</PresentationFormat>
  <Paragraphs>153</Paragraphs>
  <Slides>58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58</vt:i4>
      </vt:variant>
    </vt:vector>
  </HeadingPairs>
  <TitlesOfParts>
    <vt:vector size="59" baseType="lpstr">
      <vt:lpstr>Тема Office</vt:lpstr>
      <vt:lpstr>Медицинская защита населения и спасателей в ЧС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Медицинская защита населения и спасателей в ЧС </dc:title>
  <cp:lastModifiedBy>admin</cp:lastModifiedBy>
  <cp:revision>27</cp:revision>
  <dcterms:modified xsi:type="dcterms:W3CDTF">2019-09-06T04:44:24Z</dcterms:modified>
</cp:coreProperties>
</file>